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324" r:id="rId2"/>
    <p:sldId id="308" r:id="rId3"/>
    <p:sldId id="323" r:id="rId4"/>
    <p:sldId id="312" r:id="rId5"/>
    <p:sldId id="313" r:id="rId6"/>
    <p:sldId id="314" r:id="rId7"/>
    <p:sldId id="315" r:id="rId8"/>
    <p:sldId id="316" r:id="rId9"/>
    <p:sldId id="272" r:id="rId10"/>
    <p:sldId id="325" r:id="rId11"/>
    <p:sldId id="273" r:id="rId12"/>
    <p:sldId id="274" r:id="rId13"/>
    <p:sldId id="321" r:id="rId14"/>
    <p:sldId id="275" r:id="rId15"/>
    <p:sldId id="322" r:id="rId16"/>
    <p:sldId id="317" r:id="rId17"/>
    <p:sldId id="320" r:id="rId18"/>
    <p:sldId id="319" r:id="rId19"/>
    <p:sldId id="281" r:id="rId20"/>
    <p:sldId id="305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  <a:srgbClr val="000099"/>
    <a:srgbClr val="422C16"/>
    <a:srgbClr val="0C788E"/>
    <a:srgbClr val="025198"/>
    <a:srgbClr val="1C1C1C"/>
    <a:srgbClr val="660066"/>
    <a:srgbClr val="0000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575" autoAdjust="0"/>
    <p:restoredTop sz="94652" autoAdjust="0"/>
  </p:normalViewPr>
  <p:slideViewPr>
    <p:cSldViewPr>
      <p:cViewPr>
        <p:scale>
          <a:sx n="59" d="100"/>
          <a:sy n="59" d="100"/>
        </p:scale>
        <p:origin x="-3120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C219C5-9538-4CA3-A1AD-EE5812318D01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A94B62-323A-4662-8131-4F3B5C457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4091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99DF0-AC4B-4B1F-A942-68D6006DD6CF}" type="slidenum">
              <a:rPr lang="es-ES" alt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s-ES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125113" cy="924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478634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FF00"/>
                </a:solidFill>
              </a:rPr>
              <a:t>«Оценивание учебных достижений учащихся при </a:t>
            </a:r>
            <a:r>
              <a:rPr lang="ru-RU" sz="4000" b="1" i="1" dirty="0" err="1" smtClean="0">
                <a:solidFill>
                  <a:srgbClr val="FFFF00"/>
                </a:solidFill>
              </a:rPr>
              <a:t>безотметочном</a:t>
            </a:r>
            <a:r>
              <a:rPr lang="ru-RU" sz="4000" b="1" i="1" dirty="0" smtClean="0">
                <a:solidFill>
                  <a:srgbClr val="FFFF00"/>
                </a:solidFill>
              </a:rPr>
              <a:t> обучении в условиях ФГОС»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pic>
        <p:nvPicPr>
          <p:cNvPr id="4" name="Picture 2" descr="&amp;Gcy;&amp;rcy;&amp;ucy;&amp;pcy;&amp;pcy;&amp;acy; &amp;pcy;&amp;rcy;&amp;ocy;&amp;dcy;&amp;lcy;&amp;iecy;&amp;ncy;&amp;ocy;&amp;gcy;&amp;ocy; &amp;dcy;&amp;ncy;&amp;yacy;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803" y="374711"/>
            <a:ext cx="381635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Учимся сравнивать цель и результат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F:\МО 30.01\20190130_1255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793512">
            <a:off x="5052945" y="1685160"/>
            <a:ext cx="3399276" cy="4598521"/>
          </a:xfrm>
          <a:prstGeom prst="rect">
            <a:avLst/>
          </a:prstGeom>
          <a:noFill/>
        </p:spPr>
      </p:pic>
      <p:pic>
        <p:nvPicPr>
          <p:cNvPr id="3075" name="Picture 3" descr="F:\МО 30.01\20190128_112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39195">
            <a:off x="815098" y="3128693"/>
            <a:ext cx="2656914" cy="34539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571612"/>
            <a:ext cx="65722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Знаковая символика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  все понятно,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 - есть затруднения,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  не справляюсь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О 30.01\20190128_1120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828391">
            <a:off x="5335636" y="2762921"/>
            <a:ext cx="3092424" cy="3780703"/>
          </a:xfrm>
          <a:prstGeom prst="rect">
            <a:avLst/>
          </a:prstGeom>
          <a:noFill/>
        </p:spPr>
      </p:pic>
      <p:pic>
        <p:nvPicPr>
          <p:cNvPr id="1026" name="Picture 2" descr="F:\МО 30.01\20190128_1120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04563">
            <a:off x="353227" y="2030606"/>
            <a:ext cx="3219646" cy="437869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940128"/>
            <a:ext cx="4714908" cy="19126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37152" y="571480"/>
            <a:ext cx="5506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ОЦЕНОЧНАЯ ЛЕСЕНКА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8313" y="928670"/>
            <a:ext cx="47466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Устанавливаем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порядок оценки своей работы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МО 30.01\20190128_112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04870">
            <a:off x="5069488" y="2085780"/>
            <a:ext cx="3425111" cy="4122217"/>
          </a:xfrm>
          <a:prstGeom prst="rect">
            <a:avLst/>
          </a:prstGeom>
          <a:noFill/>
        </p:spPr>
      </p:pic>
      <p:pic>
        <p:nvPicPr>
          <p:cNvPr id="4098" name="Picture 2" descr="F:\МО 30.01\20190130_1257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97980">
            <a:off x="931537" y="1879239"/>
            <a:ext cx="2970562" cy="4699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3500463" cy="1000133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rgbClr val="FFFF00"/>
                </a:solidFill>
              </a:rPr>
              <a:t/>
            </a:r>
            <a:br>
              <a:rPr lang="ru-RU" altLang="ru-RU" sz="2000" b="1" dirty="0" smtClean="0">
                <a:solidFill>
                  <a:srgbClr val="FFFF00"/>
                </a:solidFill>
              </a:rPr>
            </a:br>
            <a:r>
              <a:rPr lang="ru-RU" altLang="ru-RU" sz="2000" b="1" dirty="0" smtClean="0">
                <a:solidFill>
                  <a:srgbClr val="FFFF00"/>
                </a:solidFill>
              </a:rPr>
              <a:t/>
            </a:r>
            <a:br>
              <a:rPr lang="ru-RU" altLang="ru-RU" sz="2000" b="1" dirty="0" smtClean="0">
                <a:solidFill>
                  <a:srgbClr val="FFFF00"/>
                </a:solidFill>
              </a:rPr>
            </a:br>
            <a:r>
              <a:rPr lang="ru-RU" altLang="ru-RU" sz="2000" b="1" dirty="0" smtClean="0">
                <a:solidFill>
                  <a:srgbClr val="FFFF00"/>
                </a:solidFill>
              </a:rPr>
              <a:t/>
            </a:r>
            <a:br>
              <a:rPr lang="ru-RU" altLang="ru-RU" sz="2000" b="1" dirty="0" smtClean="0">
                <a:solidFill>
                  <a:srgbClr val="FFFF00"/>
                </a:solidFill>
              </a:rPr>
            </a:br>
            <a:r>
              <a:rPr lang="ru-RU" altLang="ru-RU" sz="2400" b="1" dirty="0" smtClean="0">
                <a:solidFill>
                  <a:srgbClr val="FFFF00"/>
                </a:solidFill>
              </a:rPr>
              <a:t>Светофор, волшебная линеечка, словесное оценивание, эмоциональная оценка </a:t>
            </a:r>
          </a:p>
        </p:txBody>
      </p:sp>
      <p:pic>
        <p:nvPicPr>
          <p:cNvPr id="10244" name="Picture 2" descr="https://ds02.infourok.ru/uploads/ex/0a79/0003c780-8e1582f3/img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8397">
            <a:off x="5375889" y="4103533"/>
            <a:ext cx="3239316" cy="242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F:\МО 30.01\20190128_1227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1384203">
            <a:off x="1271261" y="2625227"/>
            <a:ext cx="2340940" cy="4163448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214810" y="571480"/>
            <a:ext cx="785818" cy="71438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4810" y="1571612"/>
            <a:ext cx="785818" cy="7143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48" y="2500306"/>
            <a:ext cx="785818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642918"/>
            <a:ext cx="3243780" cy="291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4286248" y="3357562"/>
            <a:ext cx="785818" cy="7143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328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6" grpId="0" animBg="1"/>
      <p:bldP spid="7" grpId="0" animBg="1"/>
      <p:bldP spid="8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283" y="714356"/>
            <a:ext cx="44291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Учимся признавать свои ошибки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МО 30.01\20190128_112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56043">
            <a:off x="5059014" y="2037900"/>
            <a:ext cx="3733197" cy="4066604"/>
          </a:xfrm>
          <a:prstGeom prst="rect">
            <a:avLst/>
          </a:prstGeom>
          <a:noFill/>
        </p:spPr>
      </p:pic>
      <p:pic>
        <p:nvPicPr>
          <p:cNvPr id="6146" name="Picture 2" descr="F:\МО 30.01\20190128_1126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3357586" cy="4986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5" y="414134"/>
            <a:ext cx="8358247" cy="609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197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Принципы контрольно – оценочной деятельности: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4027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800" dirty="0" smtClean="0"/>
              <a:t>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Оценивание является постоянным процессом;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Оценивание может быть только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критериальным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Оцениваться могут только результаты деятельности учащегося и процесс их формирования, не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личные качества;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Оценивается, только, то чему учат;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 В оценочной деятельности должен реализовываться принцип распределения ответственности между участниками образовательного процесса: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 В оценочной деятельности отдаётся приоритет самооценке учащегося;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7. Соблюдение принципа объективности оценки;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8. Соблюдение принципа открытости процедуры и результатов оценки;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9. Комплексный подход к оценке результатов образования ( оценка предметных,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и личностных результатов);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10. Оценка динамики образовательных достижений общего образования.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1114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Заключение: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sz="3200" dirty="0" smtClean="0"/>
              <a:t>Незнание – не порок, а стимул к познанию, поэтому важно не наказывать ученика за незнание и ошибки, а стимулировать к познанию через похвалу, одобрение, создание ситуации успеха, поддержку и сотрудничество.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42862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rgbClr val="FFFF00"/>
                </a:solidFill>
              </a:rPr>
              <a:t>Спасибо за внимание!!!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71550" y="1187450"/>
            <a:ext cx="734536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«Портфель достижений ученика»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это сборник работ и результатов, которые показывают усилия, прогресс и достижения ученика в разных областях (учёба, творчество, общение, здоровье, полезный людям труд и т.д.), а также самоанализ учеником своих текущих достижений и недостатков, позволяющих самому определять цели своего дальнейшего 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857364"/>
            <a:ext cx="846331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Задача</a:t>
            </a:r>
            <a:r>
              <a:rPr lang="ru-RU" sz="3200" b="1" dirty="0">
                <a:solidFill>
                  <a:srgbClr val="FFFF00"/>
                </a:solidFill>
                <a:latin typeface="Times New Roman"/>
                <a:ea typeface="Times New Roman"/>
              </a:rPr>
              <a:t>  современной школы</a:t>
            </a:r>
            <a:r>
              <a:rPr lang="ru-RU" sz="3200" b="1" dirty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– «формирование человека, совершенствующего самого себя, способного самостоятельно принимать решения, отвечать за эти решения, находить пути их реализации».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05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68580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Приёмы самодиагностики</a:t>
            </a:r>
          </a:p>
        </p:txBody>
      </p:sp>
      <p:pic>
        <p:nvPicPr>
          <p:cNvPr id="33795" name="Picture 5" descr="C:\Users\user\Desktop\семинар 16.06.2014\img3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990600"/>
            <a:ext cx="4038600" cy="551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C:\Users\user\Desktop\семинар 16.06.2014\img3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066800"/>
            <a:ext cx="40401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29684" cy="1100157"/>
          </a:xfrm>
        </p:spPr>
        <p:txBody>
          <a:bodyPr/>
          <a:lstStyle/>
          <a:p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Федеральный государственный образовательный стандарт начального общего образования содержит чёткие требования к системе оценки достижения планируемых результатов (пункт 4.1.8). В соответствии с ними </a:t>
            </a:r>
            <a:r>
              <a:rPr lang="ru-RU" sz="24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система оценки должна</a:t>
            </a:r>
            <a:r>
              <a:rPr lang="ru-RU" sz="240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358246" cy="2214578"/>
          </a:xfrm>
        </p:spPr>
        <p:txBody>
          <a:bodyPr/>
          <a:lstStyle/>
          <a:p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 Фиксировать цели оценочной деятельности;</a:t>
            </a:r>
          </a:p>
          <a:p>
            <a:pPr>
              <a:buNone/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6357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Фиксировать критерии, процедуры, инструменты оценки и формы представления её результатов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786190"/>
            <a:ext cx="6429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endParaRPr lang="ru-RU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Фиксировать условия и границы применения системы оценки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/>
                <a:ea typeface="Calibri"/>
              </a:rPr>
              <a:t>Условия оценивания: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063019" cy="2193143"/>
          </a:xfrm>
        </p:spPr>
        <p:txBody>
          <a:bodyPr>
            <a:normAutofit fontScale="85000" lnSpcReduction="10000"/>
          </a:bodyPr>
          <a:lstStyle/>
          <a:p>
            <a:pPr lvl="0" algn="just">
              <a:spcAft>
                <a:spcPts val="0"/>
              </a:spcAft>
              <a:buFont typeface="Symbol"/>
              <a:buChar char=""/>
            </a:pPr>
            <a:endParaRPr lang="ru-RU" dirty="0" smtClean="0">
              <a:latin typeface="Times New Roman"/>
              <a:ea typeface="Calibri"/>
            </a:endParaRPr>
          </a:p>
          <a:p>
            <a:pPr lvl="0" algn="just">
              <a:spcAft>
                <a:spcPts val="0"/>
              </a:spcAft>
              <a:buFont typeface="Symbol"/>
              <a:buChar char=""/>
            </a:pPr>
            <a:r>
              <a:rPr lang="ru-RU" sz="3200" dirty="0" smtClean="0">
                <a:latin typeface="Times New Roman"/>
                <a:ea typeface="Calibri"/>
              </a:rPr>
              <a:t>Целенаправленность </a:t>
            </a:r>
            <a:r>
              <a:rPr lang="ru-RU" sz="3200" dirty="0">
                <a:latin typeface="Times New Roman"/>
                <a:ea typeface="Calibri"/>
              </a:rPr>
              <a:t>системы оценивания;</a:t>
            </a:r>
            <a:endParaRPr lang="ru-RU" sz="3200" dirty="0"/>
          </a:p>
          <a:p>
            <a:pPr lvl="0" algn="just">
              <a:spcAft>
                <a:spcPts val="0"/>
              </a:spcAft>
              <a:buFont typeface="Symbol"/>
              <a:buChar char=""/>
            </a:pPr>
            <a:r>
              <a:rPr lang="ru-RU" sz="3200" dirty="0" smtClean="0">
                <a:latin typeface="Times New Roman"/>
                <a:ea typeface="Calibri"/>
              </a:rPr>
              <a:t>Систематичность </a:t>
            </a:r>
            <a:r>
              <a:rPr lang="ru-RU" sz="3200" dirty="0">
                <a:latin typeface="Times New Roman"/>
                <a:ea typeface="Calibri"/>
              </a:rPr>
              <a:t>оценивания;</a:t>
            </a:r>
            <a:endParaRPr lang="ru-RU" sz="3200" dirty="0"/>
          </a:p>
          <a:p>
            <a:pPr lvl="0" algn="just">
              <a:spcAft>
                <a:spcPts val="0"/>
              </a:spcAft>
              <a:buFont typeface="Symbol"/>
              <a:buChar char=""/>
            </a:pPr>
            <a:r>
              <a:rPr lang="ru-RU" sz="3200" dirty="0" smtClean="0">
                <a:latin typeface="Times New Roman"/>
                <a:ea typeface="Calibri"/>
              </a:rPr>
              <a:t>Доступность </a:t>
            </a:r>
            <a:r>
              <a:rPr lang="ru-RU" sz="3200" dirty="0">
                <a:latin typeface="Times New Roman"/>
                <a:ea typeface="Calibri"/>
              </a:rPr>
              <a:t>и ясность эталонов оценивания и другие. 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0363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Современные способы </a:t>
            </a:r>
            <a:r>
              <a:rPr lang="ru-RU" sz="32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оценивания учебных достижений младших школьников.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000" b="1" dirty="0" smtClean="0">
                <a:latin typeface="Times New Roman"/>
                <a:ea typeface="Calibri"/>
              </a:rPr>
              <a:t>Учет возрастных особенностей педагогической оценки;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Разработка словесных критериев по оцениванию учебных достижений обучающихся;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Оценивания должно происходить в сотрудничестве;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Оценивание, которое не будет нарушать целостности процесса обучения;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Оценивание не должно закрывать обучающемуся путь к успеху;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Оценивание должно управлять учением школьника с позиции его развивающихся и формирующихся возможностей;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Саморазвитие ученика;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Умение </a:t>
            </a:r>
            <a:r>
              <a:rPr lang="ru-RU" sz="2000" b="1" dirty="0">
                <a:latin typeface="Times New Roman"/>
                <a:ea typeface="Calibri"/>
              </a:rPr>
              <a:t>проводить самоанализ и </a:t>
            </a:r>
            <a:r>
              <a:rPr lang="ru-RU" sz="2000" b="1" dirty="0" smtClean="0">
                <a:latin typeface="Times New Roman"/>
                <a:ea typeface="Calibri"/>
              </a:rPr>
              <a:t>самоконтроль;</a:t>
            </a:r>
          </a:p>
          <a:p>
            <a:r>
              <a:rPr lang="ru-RU" sz="2000" b="1" dirty="0" smtClean="0">
                <a:latin typeface="Times New Roman"/>
                <a:ea typeface="Calibri"/>
              </a:rPr>
              <a:t>Учёт </a:t>
            </a:r>
            <a:r>
              <a:rPr lang="ru-RU" sz="2000" b="1" dirty="0">
                <a:latin typeface="Times New Roman"/>
                <a:ea typeface="Calibri"/>
              </a:rPr>
              <a:t>психологических особенностей ребёнка младшего школьного </a:t>
            </a:r>
            <a:r>
              <a:rPr lang="ru-RU" sz="2000" b="1" dirty="0" smtClean="0">
                <a:latin typeface="Times New Roman"/>
                <a:ea typeface="Calibri"/>
              </a:rPr>
              <a:t>возраста;</a:t>
            </a:r>
          </a:p>
          <a:p>
            <a:r>
              <a:rPr lang="ru-RU" sz="2000" b="1" dirty="0">
                <a:latin typeface="Times New Roman"/>
                <a:ea typeface="Calibri"/>
              </a:rPr>
              <a:t>Личностно-ориентированное </a:t>
            </a:r>
            <a:r>
              <a:rPr lang="ru-RU" sz="2000" b="1" dirty="0" smtClean="0">
                <a:latin typeface="Times New Roman"/>
                <a:ea typeface="Calibri"/>
              </a:rPr>
              <a:t>обучение.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21961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714356"/>
            <a:ext cx="4500594" cy="53578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err="1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Безотметочная</a:t>
            </a: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 система обучения</a:t>
            </a:r>
            <a:r>
              <a:rPr lang="ru-RU" sz="2800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 – это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система отражения качественного результата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процесса обучения учащихся без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использования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количественного выражения результата оценочной деятельности.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92559" y="2204864"/>
            <a:ext cx="3873775" cy="245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984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/>
                <a:ea typeface="Times New Roman"/>
              </a:rPr>
              <a:t>Основными принципами </a:t>
            </a:r>
            <a:r>
              <a:rPr lang="ru-RU" sz="3200" b="1" dirty="0" err="1">
                <a:solidFill>
                  <a:srgbClr val="FFFF00"/>
                </a:solidFill>
                <a:latin typeface="Times New Roman"/>
                <a:ea typeface="Times New Roman"/>
              </a:rPr>
              <a:t>безотметочного</a:t>
            </a:r>
            <a:r>
              <a:rPr lang="ru-RU" sz="3200" b="1" dirty="0">
                <a:solidFill>
                  <a:srgbClr val="FFFF00"/>
                </a:solidFill>
                <a:latin typeface="Times New Roman"/>
                <a:ea typeface="Times New Roman"/>
              </a:rPr>
              <a:t> обучения</a:t>
            </a:r>
            <a:r>
              <a:rPr lang="ru-RU" sz="3200" dirty="0">
                <a:solidFill>
                  <a:srgbClr val="FFFF00"/>
                </a:solidFill>
                <a:latin typeface="Times New Roman"/>
                <a:ea typeface="Times New Roman"/>
              </a:rPr>
              <a:t> являются: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1) 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ритериальность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2)Приоритет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самооценки;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3)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Гибкость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и вариативность;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4)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Возможность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отразить все важные характеристики способностей учащихся (качественность);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5)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Возможность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сравнивать сегодняшние достижения учащихся с их же успехами некоторое время назад (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количественность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).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8686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/>
                <a:ea typeface="Times New Roman"/>
              </a:rPr>
              <a:t>Три </a:t>
            </a: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вида системы </a:t>
            </a:r>
            <a:r>
              <a:rPr lang="ru-RU" dirty="0" smtClean="0">
                <a:solidFill>
                  <a:srgbClr val="FFFF00"/>
                </a:solidFill>
                <a:latin typeface="Times New Roman"/>
                <a:ea typeface="Times New Roman"/>
              </a:rPr>
              <a:t>оценивания: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ru-RU" sz="2800" dirty="0" smtClean="0">
                <a:latin typeface="Times New Roman"/>
                <a:ea typeface="Times New Roman"/>
              </a:rPr>
              <a:t>Стартовая </a:t>
            </a:r>
            <a:r>
              <a:rPr lang="ru-RU" sz="2800" dirty="0">
                <a:latin typeface="Times New Roman"/>
                <a:ea typeface="Times New Roman"/>
              </a:rPr>
              <a:t>диагностика (для определения уровня знаний, умений, для постановки учащимися целей, для коррекции</a:t>
            </a:r>
            <a:r>
              <a:rPr lang="ru-RU" sz="2800" dirty="0" smtClean="0">
                <a:latin typeface="Times New Roman"/>
                <a:ea typeface="Times New Roman"/>
              </a:rPr>
              <a:t>);</a:t>
            </a:r>
          </a:p>
          <a:p>
            <a:r>
              <a:rPr lang="ru-RU" sz="2800" dirty="0" smtClean="0">
                <a:latin typeface="Times New Roman"/>
                <a:ea typeface="Times New Roman"/>
              </a:rPr>
              <a:t>Текущее </a:t>
            </a:r>
            <a:r>
              <a:rPr lang="ru-RU" sz="2800" dirty="0">
                <a:latin typeface="Times New Roman"/>
                <a:ea typeface="Times New Roman"/>
              </a:rPr>
              <a:t>оценивание (для наблюдения динамики роста учащихся</a:t>
            </a:r>
            <a:r>
              <a:rPr lang="ru-RU" sz="2800" dirty="0" smtClean="0">
                <a:latin typeface="Times New Roman"/>
                <a:ea typeface="Times New Roman"/>
              </a:rPr>
              <a:t>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Итоговое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оценивание.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778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7544" y="63500"/>
            <a:ext cx="8417694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делать в 1-м классе, где ученик ещё психологически не готов к адекватной оценке своих результатов, в том числе к признанию своих ошибок? </a:t>
            </a:r>
          </a:p>
        </p:txBody>
      </p:sp>
      <p:pic>
        <p:nvPicPr>
          <p:cNvPr id="1026" name="Picture 2" descr="F:\МО 30.01\20190128_1119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86740">
            <a:off x="808158" y="1917748"/>
            <a:ext cx="3923029" cy="462891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0"/>
            <a:ext cx="2365246" cy="940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F:\МО 30.01\20190130_121821.jpg"/>
          <p:cNvPicPr>
            <a:picLocks noChangeAspect="1" noChangeArrowheads="1"/>
          </p:cNvPicPr>
          <p:nvPr/>
        </p:nvPicPr>
        <p:blipFill>
          <a:blip r:embed="rId4" cstate="email"/>
          <a:srcRect r="-1"/>
          <a:stretch>
            <a:fillRect/>
          </a:stretch>
        </p:blipFill>
        <p:spPr bwMode="auto">
          <a:xfrm rot="417531">
            <a:off x="5441386" y="1583470"/>
            <a:ext cx="3097836" cy="5105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8322</TotalTime>
  <Words>544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Winter</vt:lpstr>
      <vt:lpstr>Слайд 1</vt:lpstr>
      <vt:lpstr>Слайд 2</vt:lpstr>
      <vt:lpstr>Федеральный государственный образовательный стандарт начального общего образования содержит чёткие требования к системе оценки достижения планируемых результатов (пункт 4.1.8). В соответствии с ними система оценки должна:</vt:lpstr>
      <vt:lpstr>Условия оценивания:</vt:lpstr>
      <vt:lpstr> Современные способы оценивания учебных достижений младших школьников. </vt:lpstr>
      <vt:lpstr>Слайд 6</vt:lpstr>
      <vt:lpstr>Основными принципами безотметочного обучения являются:</vt:lpstr>
      <vt:lpstr>Три вида системы оценивания:</vt:lpstr>
      <vt:lpstr>Слайд 9</vt:lpstr>
      <vt:lpstr>Учимся сравнивать цель и результат</vt:lpstr>
      <vt:lpstr>Слайд 11</vt:lpstr>
      <vt:lpstr>Слайд 12</vt:lpstr>
      <vt:lpstr>   Светофор, волшебная линеечка, словесное оценивание, эмоциональная оценка </vt:lpstr>
      <vt:lpstr>Слайд 14</vt:lpstr>
      <vt:lpstr>Слайд 15</vt:lpstr>
      <vt:lpstr>Принципы контрольно – оценочной деятельности: </vt:lpstr>
      <vt:lpstr>Заключение:</vt:lpstr>
      <vt:lpstr>Слайд 18</vt:lpstr>
      <vt:lpstr>Слайд 19</vt:lpstr>
      <vt:lpstr>Приёмы самодиагностики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Роман</cp:lastModifiedBy>
  <cp:revision>776</cp:revision>
  <dcterms:created xsi:type="dcterms:W3CDTF">2010-05-23T14:28:12Z</dcterms:created>
  <dcterms:modified xsi:type="dcterms:W3CDTF">2023-10-17T08:27:25Z</dcterms:modified>
</cp:coreProperties>
</file>